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">
          <p15:clr>
            <a:srgbClr val="A4A3A4"/>
          </p15:clr>
        </p15:guide>
        <p15:guide id="2" orient="horz" pos="408">
          <p15:clr>
            <a:srgbClr val="A4A3A4"/>
          </p15:clr>
        </p15:guide>
        <p15:guide id="3" orient="horz" pos="744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5C3226B-9F2D-4D07-A342-B26210345A6E}">
  <a:tblStyle styleId="{75C3226B-9F2D-4D07-A342-B26210345A6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"/>
        <p:guide pos="408" orient="horz"/>
        <p:guide pos="744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d28cf0d7c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8d28cf0d7c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9166b65af9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9166b65af9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9166b65af9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9166b65af9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166b65af9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9166b65af9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166b65af9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9166b65af9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0915" y="2410213"/>
            <a:ext cx="5950170" cy="10363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713798"/>
            <a:ext cx="9144000" cy="109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ternate Title Slide">
  <p:cSld name="Alternate Title Slid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0915" y="2410213"/>
            <a:ext cx="5950170" cy="103632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524000" y="3713798"/>
            <a:ext cx="9144000" cy="109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ulleted Lis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3595" y="12939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sz="2400">
                <a:solidFill>
                  <a:schemeClr val="lt1"/>
                </a:solidFill>
              </a:defRPr>
            </a:lvl1pPr>
            <a:lvl2pPr indent="-3619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 sz="2100"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31359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81531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ulleted List with Logo">
  <p:cSld name="Title and Bulleted List with Logo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6"/>
          <p:cNvSpPr txBox="1"/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313595" y="132589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31359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81531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0" name="Google Shape;4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287000" y="6361130"/>
            <a:ext cx="1566421" cy="272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7"/>
          <p:cNvSpPr txBox="1"/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313595" y="12939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251453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601625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1081154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8" name="Google Shape;48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6568" y="6361130"/>
            <a:ext cx="1566421" cy="272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and Content">
  <p:cSld name="4_Title and Content">
    <p:bg>
      <p:bgPr>
        <a:solidFill>
          <a:srgbClr val="D8D8D8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ulleted list with list title">
  <p:cSld name="Title and bulleted list with list titl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9"/>
          <p:cNvSpPr txBox="1"/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313595" y="12939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0" type="dt"/>
          </p:nvPr>
        </p:nvSpPr>
        <p:spPr>
          <a:xfrm>
            <a:off x="31359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1" type="ftr"/>
          </p:nvPr>
        </p:nvSpPr>
        <p:spPr>
          <a:xfrm>
            <a:off x="381531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61060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and Content">
  <p:cSld name="3_Title and Conten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 txBox="1"/>
          <p:nvPr>
            <p:ph type="title"/>
          </p:nvPr>
        </p:nvSpPr>
        <p:spPr>
          <a:xfrm>
            <a:off x="4621435" y="2830822"/>
            <a:ext cx="6950805" cy="10401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>
                <a:solidFill>
                  <a:srgbClr val="F2F2F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  <a:defRPr b="1" sz="2400">
                <a:solidFill>
                  <a:srgbClr val="F2F2F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7" name="Google Shape;7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800"/>
              <a:buChar char="•"/>
              <a:defRPr>
                <a:solidFill>
                  <a:srgbClr val="F2F2F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400"/>
              <a:buChar char="•"/>
              <a:defRPr>
                <a:solidFill>
                  <a:srgbClr val="F2F2F2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000"/>
              <a:buChar char="•"/>
              <a:defRPr>
                <a:solidFill>
                  <a:srgbClr val="F2F2F2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  <a:defRPr b="1" sz="2400">
                <a:solidFill>
                  <a:srgbClr val="F2F2F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9" name="Google Shape;7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800"/>
              <a:buChar char="•"/>
              <a:defRPr>
                <a:solidFill>
                  <a:srgbClr val="F2F2F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400"/>
              <a:buChar char="•"/>
              <a:defRPr>
                <a:solidFill>
                  <a:srgbClr val="F2F2F2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000"/>
              <a:buChar char="•"/>
              <a:defRPr>
                <a:solidFill>
                  <a:srgbClr val="F2F2F2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>
                <a:solidFill>
                  <a:schemeClr val="l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>
                <a:solidFill>
                  <a:schemeClr val="lt1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1" name="Google Shape;9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2" name="Google Shape;9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9" name="Google Shape;9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idx="1" type="subTitle"/>
          </p:nvPr>
        </p:nvSpPr>
        <p:spPr>
          <a:xfrm>
            <a:off x="1524000" y="3805244"/>
            <a:ext cx="9144000" cy="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Project Feedback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508225" y="249452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>
                <a:solidFill>
                  <a:srgbClr val="00A1FF"/>
                </a:solidFill>
              </a:rPr>
              <a:t>2 Stars and a Wish</a:t>
            </a:r>
            <a:endParaRPr b="0" sz="3500">
              <a:solidFill>
                <a:srgbClr val="00A1FF"/>
              </a:solidFill>
            </a:endParaRPr>
          </a:p>
        </p:txBody>
      </p:sp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508225" y="1345625"/>
            <a:ext cx="6762300" cy="14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Play someone else's game. Then, tell them something you liked, and something you wish they improved or changed. </a:t>
            </a:r>
            <a:endParaRPr sz="2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 txBox="1"/>
          <p:nvPr>
            <p:ph type="title"/>
          </p:nvPr>
        </p:nvSpPr>
        <p:spPr>
          <a:xfrm>
            <a:off x="419100" y="2663127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>
                <a:solidFill>
                  <a:srgbClr val="00A1FF"/>
                </a:solidFill>
              </a:rPr>
              <a:t>Guidelines</a:t>
            </a:r>
            <a:endParaRPr b="0" sz="3500">
              <a:solidFill>
                <a:srgbClr val="00A1FF"/>
              </a:solidFill>
            </a:endParaRPr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419100" y="3759300"/>
            <a:ext cx="6762300" cy="27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b="1" lang="en-US" sz="2500"/>
              <a:t>Show Respect </a:t>
            </a:r>
            <a:r>
              <a:rPr lang="en-US" sz="2500"/>
              <a:t>- Don't change someone's game without permission.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b="1" lang="en-US" sz="2500"/>
              <a:t>Understand </a:t>
            </a:r>
            <a:r>
              <a:rPr lang="en-US" sz="2500"/>
              <a:t>- People have different things they like. Evaluate based on your goals. 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b="1" lang="en-US" sz="2500"/>
              <a:t>Assume Good Intentions </a:t>
            </a:r>
            <a:r>
              <a:rPr lang="en-US" sz="2500"/>
              <a:t>- Everyone wants to help and can be helped. </a:t>
            </a:r>
            <a:endParaRPr sz="2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0"/>
          <p:cNvPicPr preferRelativeResize="0"/>
          <p:nvPr/>
        </p:nvPicPr>
        <p:blipFill rotWithShape="1">
          <a:blip r:embed="rId3">
            <a:alphaModFix/>
          </a:blip>
          <a:srcRect b="11125" l="21743" r="25608" t="15822"/>
          <a:stretch/>
        </p:blipFill>
        <p:spPr>
          <a:xfrm>
            <a:off x="8103650" y="249450"/>
            <a:ext cx="3588875" cy="622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508225" y="249452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>
                <a:solidFill>
                  <a:srgbClr val="00A1FF"/>
                </a:solidFill>
              </a:rPr>
              <a:t>Writing Feedback For Others</a:t>
            </a:r>
            <a:endParaRPr b="0" sz="3500">
              <a:solidFill>
                <a:srgbClr val="00A1FF"/>
              </a:solidFill>
            </a:endParaRPr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508225" y="1345625"/>
            <a:ext cx="7103400" cy="14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-US" sz="2500"/>
              <a:t>Make your feedback specific.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-US" sz="2500"/>
              <a:t>Use "I" phrases, never "you". </a:t>
            </a:r>
            <a:endParaRPr sz="2500"/>
          </a:p>
          <a:p>
            <a:pPr indent="-3873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-US" sz="2500"/>
              <a:t>Avoid negative phrases (ex: bad, boring).</a:t>
            </a:r>
            <a:endParaRPr sz="2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35" name="Google Shape;135;p21"/>
          <p:cNvGraphicFramePr/>
          <p:nvPr/>
        </p:nvGraphicFramePr>
        <p:xfrm>
          <a:off x="508225" y="309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{75C3226B-9F2D-4D07-A342-B26210345A6E}</a:tableStyleId>
              </a:tblPr>
              <a:tblGrid>
                <a:gridCol w="5592150"/>
                <a:gridCol w="5592150"/>
              </a:tblGrid>
              <a:tr h="4810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>
                          <a:solidFill>
                            <a:srgbClr val="FFFFFF"/>
                          </a:solidFill>
                        </a:rPr>
                        <a:t>Clear and Helpful</a:t>
                      </a:r>
                      <a:endParaRPr sz="25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>
                          <a:solidFill>
                            <a:srgbClr val="FFFFFF"/>
                          </a:solidFill>
                        </a:rPr>
                        <a:t>Needs Improvement</a:t>
                      </a:r>
                      <a:endParaRPr sz="25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E06666"/>
                    </a:solidFill>
                  </a:tcPr>
                </a:tc>
              </a:tr>
              <a:tr h="829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500">
                          <a:solidFill>
                            <a:srgbClr val="FFFFFF"/>
                          </a:solidFill>
                        </a:rPr>
                        <a:t>The jump between the first two blocks was hard. It took me five tries. </a:t>
                      </a:r>
                      <a:endParaRPr i="1" sz="25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500">
                          <a:solidFill>
                            <a:srgbClr val="FFFFFF"/>
                          </a:solidFill>
                        </a:rPr>
                        <a:t>The game was too hard. You made something isn't fun.</a:t>
                      </a:r>
                      <a:endParaRPr i="1" sz="25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446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500">
                          <a:solidFill>
                            <a:srgbClr val="FFFFFF"/>
                          </a:solidFill>
                        </a:rPr>
                        <a:t>The game didn't have much variety in how it looked. Parts looked the same.</a:t>
                      </a:r>
                      <a:endParaRPr i="1" sz="25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US" sz="2500">
                          <a:solidFill>
                            <a:srgbClr val="FFFFFF"/>
                          </a:solidFill>
                        </a:rPr>
                        <a:t>The game's boring to look at. </a:t>
                      </a:r>
                      <a:endParaRPr i="1" sz="25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503850" y="2906702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>
                <a:solidFill>
                  <a:srgbClr val="00A1FF"/>
                </a:solidFill>
              </a:rPr>
              <a:t>Play Someone Else's Game</a:t>
            </a:r>
            <a:endParaRPr b="0" sz="3500">
              <a:solidFill>
                <a:srgbClr val="00A1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503850" y="2906702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>
                <a:solidFill>
                  <a:srgbClr val="00A1FF"/>
                </a:solidFill>
              </a:rPr>
              <a:t>Write Feedback on Handout</a:t>
            </a:r>
            <a:endParaRPr b="0" sz="3500">
              <a:solidFill>
                <a:srgbClr val="00A1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>
            <a:off x="2340900" y="2906700"/>
            <a:ext cx="75102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>
                <a:solidFill>
                  <a:srgbClr val="00A1FF"/>
                </a:solidFill>
              </a:rPr>
              <a:t>Reflect on Your Feedback</a:t>
            </a:r>
            <a:endParaRPr sz="3500">
              <a:solidFill>
                <a:srgbClr val="00A1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1" sz="2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en-US" sz="2500"/>
              <a:t>"The tester said that the jumps were too hard."</a:t>
            </a:r>
            <a:endParaRPr b="0" i="1" sz="2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1" sz="2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en-US" sz="2500"/>
              <a:t>"The jumps between the green and blue blocks were too easy"</a:t>
            </a:r>
            <a:endParaRPr sz="3500">
              <a:solidFill>
                <a:srgbClr val="00A1FF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t/>
            </a:r>
            <a:endParaRPr sz="3500">
              <a:solidFill>
                <a:srgbClr val="00A1FF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>
                <a:solidFill>
                  <a:srgbClr val="00A1FF"/>
                </a:solidFill>
              </a:rPr>
              <a:t>Determine Your Next Step</a:t>
            </a:r>
            <a:endParaRPr sz="3500">
              <a:solidFill>
                <a:srgbClr val="00A1FF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t/>
            </a:r>
            <a:endParaRPr sz="3500">
              <a:solidFill>
                <a:srgbClr val="00A1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en-US" sz="2500"/>
              <a:t>"I'll make the blocks bigger so the jumps aren't that hard". </a:t>
            </a:r>
            <a:endParaRPr b="0" i="1" sz="25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en-US" sz="2500"/>
              <a:t>"I'm going to make the jumps between the green and blue blocks longer so it's harder, but fun."</a:t>
            </a:r>
            <a:endParaRPr sz="3500">
              <a:solidFill>
                <a:srgbClr val="00A1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